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2" r:id="rId22"/>
    <p:sldId id="280" r:id="rId23"/>
    <p:sldId id="281" r:id="rId24"/>
    <p:sldId id="275" r:id="rId25"/>
    <p:sldId id="276" r:id="rId26"/>
    <p:sldId id="277" r:id="rId2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hOaZjJ2JGJhiPMTUlU7XzPrRsZ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6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469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7594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995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5" name="Google Shape;35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042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2600189" y="4143632"/>
            <a:ext cx="2247900" cy="426720"/>
          </a:xfrm>
          <a:prstGeom prst="roundRect">
            <a:avLst>
              <a:gd name="adj" fmla="val 16667"/>
            </a:avLst>
          </a:prstGeom>
          <a:solidFill>
            <a:srgbClr val="D8F0EC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                +</a:t>
            </a:r>
            <a:endParaRPr sz="1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000023" y="4143632"/>
            <a:ext cx="1448231" cy="4267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강민규</a:t>
            </a: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1380486" y="2514419"/>
            <a:ext cx="9604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 맛집 리뷰 분석</a:t>
            </a:r>
            <a:endParaRPr sz="60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-맛있는거 4</a:t>
            </a:r>
            <a:r>
              <a:rPr lang="ko-KR" sz="30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먹</a:t>
            </a:r>
            <a:r>
              <a:rPr lang="ko-KR" sz="3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조-</a:t>
            </a: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5041321" y="4143632"/>
            <a:ext cx="2247900" cy="426720"/>
          </a:xfrm>
          <a:prstGeom prst="roundRect">
            <a:avLst>
              <a:gd name="adj" fmla="val 16667"/>
            </a:avLst>
          </a:prstGeom>
          <a:solidFill>
            <a:srgbClr val="D8F0EC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                +</a:t>
            </a:r>
            <a:endParaRPr sz="1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5441155" y="4143632"/>
            <a:ext cx="1448231" cy="4267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강아름</a:t>
            </a: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7482453" y="4143632"/>
            <a:ext cx="2247900" cy="426720"/>
          </a:xfrm>
          <a:prstGeom prst="roundRect">
            <a:avLst>
              <a:gd name="adj" fmla="val 16667"/>
            </a:avLst>
          </a:prstGeom>
          <a:solidFill>
            <a:srgbClr val="D8F0EC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                +</a:t>
            </a:r>
            <a:endParaRPr sz="1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7882287" y="4143632"/>
            <a:ext cx="1448231" cy="4267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38100" dir="5400000" algn="tr" rotWithShape="0">
              <a:srgbClr val="000000">
                <a:alpha val="2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남혜미</a:t>
            </a:r>
            <a:endParaRPr sz="14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0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데이터 DB 저장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10"/>
          <p:cNvSpPr txBox="1"/>
          <p:nvPr/>
        </p:nvSpPr>
        <p:spPr>
          <a:xfrm>
            <a:off x="6884068" y="1065678"/>
            <a:ext cx="1436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ADDRESS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0"/>
          <p:cNvSpPr txBox="1"/>
          <p:nvPr/>
        </p:nvSpPr>
        <p:spPr>
          <a:xfrm>
            <a:off x="711550" y="3081625"/>
            <a:ext cx="321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API MAP Geocoding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0"/>
          <p:cNvSpPr txBox="1"/>
          <p:nvPr/>
        </p:nvSpPr>
        <p:spPr>
          <a:xfrm>
            <a:off x="6570300" y="4666913"/>
            <a:ext cx="476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네이버 API를 통한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더 정확한 위도/경도 데이터 수집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6740" y="1141871"/>
            <a:ext cx="1809762" cy="1649322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/>
          <p:nvPr/>
        </p:nvSpPr>
        <p:spPr>
          <a:xfrm>
            <a:off x="3010000" y="1434999"/>
            <a:ext cx="577200" cy="23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5" name="Google Shape;265;p10"/>
          <p:cNvCxnSpPr>
            <a:stCxn id="264" idx="3"/>
            <a:endCxn id="266" idx="1"/>
          </p:cNvCxnSpPr>
          <p:nvPr/>
        </p:nvCxnSpPr>
        <p:spPr>
          <a:xfrm>
            <a:off x="3587200" y="1551099"/>
            <a:ext cx="4289700" cy="1359600"/>
          </a:xfrm>
          <a:prstGeom prst="bentConnector3">
            <a:avLst>
              <a:gd name="adj1" fmla="val 50001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66" name="Google Shape;26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6996" y="1435010"/>
            <a:ext cx="3483839" cy="295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5">
            <a:alphaModFix/>
          </a:blip>
          <a:srcRect l="3590" r="-3589"/>
          <a:stretch/>
        </p:blipFill>
        <p:spPr>
          <a:xfrm>
            <a:off x="542250" y="10635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 txBox="1"/>
          <p:nvPr/>
        </p:nvSpPr>
        <p:spPr>
          <a:xfrm>
            <a:off x="4735206" y="3081629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 결과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9" name="Google Shape;269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750" y="3502125"/>
            <a:ext cx="3861025" cy="282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0"/>
          <p:cNvPicPr preferRelativeResize="0"/>
          <p:nvPr/>
        </p:nvPicPr>
        <p:blipFill rotWithShape="1">
          <a:blip r:embed="rId7">
            <a:alphaModFix/>
          </a:blip>
          <a:srcRect r="2780" b="9066"/>
          <a:stretch/>
        </p:blipFill>
        <p:spPr>
          <a:xfrm>
            <a:off x="4735200" y="3502125"/>
            <a:ext cx="2444700" cy="28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4669866" y="3065011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2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2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2"/>
          <p:cNvSpPr txBox="1"/>
          <p:nvPr/>
        </p:nvSpPr>
        <p:spPr>
          <a:xfrm>
            <a:off x="408416" y="97525"/>
            <a:ext cx="80167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– 워드클라우드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817" y="2266271"/>
            <a:ext cx="4362692" cy="2908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0186" y="2181804"/>
            <a:ext cx="5757052" cy="2984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408416" y="994913"/>
            <a:ext cx="2029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2점 리뷰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3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3"/>
          <p:cNvSpPr txBox="1"/>
          <p:nvPr/>
        </p:nvSpPr>
        <p:spPr>
          <a:xfrm>
            <a:off x="408416" y="97525"/>
            <a:ext cx="80167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– 워드클라우드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4" name="Google Shape;29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817" y="2303084"/>
            <a:ext cx="4328303" cy="288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82324" y="2193816"/>
            <a:ext cx="5702310" cy="2943127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3"/>
          <p:cNvSpPr txBox="1"/>
          <p:nvPr/>
        </p:nvSpPr>
        <p:spPr>
          <a:xfrm>
            <a:off x="408416" y="994913"/>
            <a:ext cx="2029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3점 리뷰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14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4"/>
          <p:cNvSpPr txBox="1"/>
          <p:nvPr/>
        </p:nvSpPr>
        <p:spPr>
          <a:xfrm>
            <a:off x="408416" y="97525"/>
            <a:ext cx="80167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– 워드클라우드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4" name="Google Shape;3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263" y="2269851"/>
            <a:ext cx="4334696" cy="288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37472" y="2225517"/>
            <a:ext cx="5770773" cy="2978463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4"/>
          <p:cNvSpPr txBox="1"/>
          <p:nvPr/>
        </p:nvSpPr>
        <p:spPr>
          <a:xfrm>
            <a:off x="408416" y="994913"/>
            <a:ext cx="2029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4점 리뷰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/>
          <p:nvPr/>
        </p:nvSpPr>
        <p:spPr>
          <a:xfrm>
            <a:off x="333375" y="898075"/>
            <a:ext cx="11620500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5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5"/>
          <p:cNvSpPr/>
          <p:nvPr/>
        </p:nvSpPr>
        <p:spPr>
          <a:xfrm>
            <a:off x="1820613" y="1520274"/>
            <a:ext cx="2247900" cy="426600"/>
          </a:xfrm>
          <a:prstGeom prst="roundRect">
            <a:avLst>
              <a:gd name="adj" fmla="val 16667"/>
            </a:avLst>
          </a:prstGeom>
          <a:solidFill>
            <a:srgbClr val="D8F0EC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                +</a:t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15"/>
          <p:cNvSpPr/>
          <p:nvPr/>
        </p:nvSpPr>
        <p:spPr>
          <a:xfrm>
            <a:off x="2220447" y="1520274"/>
            <a:ext cx="1448100" cy="42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5.0</a:t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15"/>
          <p:cNvSpPr txBox="1"/>
          <p:nvPr/>
        </p:nvSpPr>
        <p:spPr>
          <a:xfrm>
            <a:off x="408416" y="97525"/>
            <a:ext cx="80167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– 5점 리뷰와 1점 리뷰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6" name="Google Shape;316;p15"/>
          <p:cNvCxnSpPr/>
          <p:nvPr/>
        </p:nvCxnSpPr>
        <p:spPr>
          <a:xfrm>
            <a:off x="6542221" y="2241321"/>
            <a:ext cx="0" cy="3600000"/>
          </a:xfrm>
          <a:prstGeom prst="straightConnector1">
            <a:avLst/>
          </a:prstGeom>
          <a:noFill/>
          <a:ln w="41275" cap="rnd" cmpd="sng">
            <a:solidFill>
              <a:srgbClr val="D8DBD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7" name="Google Shape;317;p15"/>
          <p:cNvCxnSpPr/>
          <p:nvPr/>
        </p:nvCxnSpPr>
        <p:spPr>
          <a:xfrm rot="10800000">
            <a:off x="6542222" y="5268623"/>
            <a:ext cx="0" cy="572700"/>
          </a:xfrm>
          <a:prstGeom prst="straightConnector1">
            <a:avLst/>
          </a:prstGeom>
          <a:noFill/>
          <a:ln w="41275" cap="rnd" cmpd="sng">
            <a:solidFill>
              <a:srgbClr val="FF9999"/>
            </a:solidFill>
            <a:prstDash val="solid"/>
            <a:miter lim="800000"/>
            <a:headEnd type="none" w="lg" len="lg"/>
            <a:tailEnd type="oval" w="lg" len="lg"/>
          </a:ln>
        </p:spPr>
      </p:cxnSp>
      <p:cxnSp>
        <p:nvCxnSpPr>
          <p:cNvPr id="318" name="Google Shape;318;p15"/>
          <p:cNvCxnSpPr/>
          <p:nvPr/>
        </p:nvCxnSpPr>
        <p:spPr>
          <a:xfrm>
            <a:off x="5475420" y="2262549"/>
            <a:ext cx="0" cy="3600000"/>
          </a:xfrm>
          <a:prstGeom prst="straightConnector1">
            <a:avLst/>
          </a:prstGeom>
          <a:noFill/>
          <a:ln w="41275" cap="rnd" cmpd="sng">
            <a:solidFill>
              <a:srgbClr val="D8DBDE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9" name="Google Shape;319;p15"/>
          <p:cNvCxnSpPr/>
          <p:nvPr/>
        </p:nvCxnSpPr>
        <p:spPr>
          <a:xfrm rot="10800000">
            <a:off x="5475420" y="2311750"/>
            <a:ext cx="0" cy="3550800"/>
          </a:xfrm>
          <a:prstGeom prst="straightConnector1">
            <a:avLst/>
          </a:prstGeom>
          <a:noFill/>
          <a:ln w="41275" cap="rnd" cmpd="sng">
            <a:solidFill>
              <a:srgbClr val="89CCC5"/>
            </a:solidFill>
            <a:prstDash val="solid"/>
            <a:miter lim="800000"/>
            <a:headEnd type="none" w="lg" len="lg"/>
            <a:tailEnd type="oval" w="lg" len="lg"/>
          </a:ln>
        </p:spPr>
      </p:cxnSp>
      <p:sp>
        <p:nvSpPr>
          <p:cNvPr id="320" name="Google Shape;320;p15"/>
          <p:cNvSpPr/>
          <p:nvPr/>
        </p:nvSpPr>
        <p:spPr>
          <a:xfrm>
            <a:off x="8205053" y="1512342"/>
            <a:ext cx="2247900" cy="426600"/>
          </a:xfrm>
          <a:prstGeom prst="roundRect">
            <a:avLst>
              <a:gd name="adj" fmla="val 16667"/>
            </a:avLst>
          </a:prstGeom>
          <a:solidFill>
            <a:srgbClr val="F8DFDA"/>
          </a:solidFill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                +</a:t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15"/>
          <p:cNvSpPr/>
          <p:nvPr/>
        </p:nvSpPr>
        <p:spPr>
          <a:xfrm>
            <a:off x="8604887" y="1512342"/>
            <a:ext cx="1448100" cy="42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1.0</a:t>
            </a:r>
            <a:endParaRPr sz="1800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2" name="Google Shape;32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3441" y="2225123"/>
            <a:ext cx="3861386" cy="257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832" y="2247936"/>
            <a:ext cx="3827164" cy="255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5"/>
          <p:cNvPicPr preferRelativeResize="0"/>
          <p:nvPr/>
        </p:nvPicPr>
        <p:blipFill rotWithShape="1">
          <a:blip r:embed="rId5">
            <a:alphaModFix/>
          </a:blip>
          <a:srcRect t="8068"/>
          <a:stretch/>
        </p:blipFill>
        <p:spPr>
          <a:xfrm>
            <a:off x="7037912" y="5090662"/>
            <a:ext cx="2823869" cy="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54418" y="5380378"/>
            <a:ext cx="4613186" cy="20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37912" y="5668424"/>
            <a:ext cx="4567640" cy="1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5"/>
          <p:cNvPicPr preferRelativeResize="0"/>
          <p:nvPr/>
        </p:nvPicPr>
        <p:blipFill rotWithShape="1">
          <a:blip r:embed="rId8">
            <a:alphaModFix/>
          </a:blip>
          <a:srcRect l="368" t="10738" b="5627"/>
          <a:stretch/>
        </p:blipFill>
        <p:spPr>
          <a:xfrm>
            <a:off x="1055001" y="5094534"/>
            <a:ext cx="2346706" cy="17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5"/>
          <p:cNvPicPr preferRelativeResize="0"/>
          <p:nvPr/>
        </p:nvPicPr>
        <p:blipFill rotWithShape="1">
          <a:blip r:embed="rId9">
            <a:alphaModFix/>
          </a:blip>
          <a:srcRect t="15707"/>
          <a:stretch/>
        </p:blipFill>
        <p:spPr>
          <a:xfrm>
            <a:off x="1064167" y="5416319"/>
            <a:ext cx="3318372" cy="197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74057" y="5706932"/>
            <a:ext cx="2537577" cy="188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6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16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https://soohee410.github.io/compare_tagger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p16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분석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8223849" y="6257829"/>
            <a:ext cx="3682401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이미지 출처 : https://soohee410.github.io/compare_tagger</a:t>
            </a:r>
            <a:endParaRPr/>
          </a:p>
        </p:txBody>
      </p:sp>
      <p:pic>
        <p:nvPicPr>
          <p:cNvPr id="338" name="Google Shape;3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3355" y="2073479"/>
            <a:ext cx="4048497" cy="2557837"/>
          </a:xfrm>
          <a:prstGeom prst="rect">
            <a:avLst/>
          </a:prstGeom>
          <a:noFill/>
          <a:ln w="9525" cap="flat" cmpd="sng">
            <a:solidFill>
              <a:srgbClr val="89CCC5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9" name="Google Shape;339;p16"/>
          <p:cNvSpPr/>
          <p:nvPr/>
        </p:nvSpPr>
        <p:spPr>
          <a:xfrm>
            <a:off x="6702781" y="2475234"/>
            <a:ext cx="366042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형태소 분석기의 속도 비교</a:t>
            </a:r>
            <a:endParaRPr sz="1800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Kkma : 438초</a:t>
            </a:r>
            <a:endParaRPr sz="1800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Komoran : 12초</a:t>
            </a:r>
            <a:endParaRPr sz="1800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Okt : 46초</a:t>
            </a:r>
            <a:endParaRPr sz="1800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Mecab</a:t>
            </a: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약 1초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462918" y="941210"/>
            <a:ext cx="9159259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MeCab</a:t>
            </a:r>
            <a:endParaRPr sz="2500" b="1">
              <a:solidFill>
                <a:srgbClr val="0A0A0A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A0A0A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한국어 형태소 분석 패키지인 KoNLPy의 형태소 분석기 중 하나인 MeCab을 사용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1" name="Google Shape;34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338" y="5273103"/>
            <a:ext cx="8009573" cy="984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6"/>
          <p:cNvSpPr txBox="1"/>
          <p:nvPr/>
        </p:nvSpPr>
        <p:spPr>
          <a:xfrm>
            <a:off x="462918" y="4897937"/>
            <a:ext cx="22831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MeCab 사용 예시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17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https://soohee410.github.io/compare_tagger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분석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0" name="Google Shape;35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16" y="990688"/>
            <a:ext cx="6505030" cy="39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0796" y="4961887"/>
            <a:ext cx="5160360" cy="153498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7"/>
          <p:cNvSpPr txBox="1"/>
          <p:nvPr/>
        </p:nvSpPr>
        <p:spPr>
          <a:xfrm>
            <a:off x="7131170" y="2921479"/>
            <a:ext cx="4376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 후 tensorflow를 사용해 모델 학습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감성 분석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64" y="1355440"/>
            <a:ext cx="5583435" cy="3107402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8"/>
          <p:cNvSpPr txBox="1"/>
          <p:nvPr/>
        </p:nvSpPr>
        <p:spPr>
          <a:xfrm>
            <a:off x="442527" y="935971"/>
            <a:ext cx="810912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만들어진 모델을 통해 학습되지 않은 10개의 리뷰 데이터의 긍/부정 예측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2" name="Google Shape;36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97" y="4591713"/>
            <a:ext cx="2244781" cy="1906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124" y="4585411"/>
            <a:ext cx="2225262" cy="191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71313" y="4585717"/>
            <a:ext cx="2171538" cy="19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185784" y="4585717"/>
            <a:ext cx="2282074" cy="191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21479" y="4585717"/>
            <a:ext cx="2244257" cy="191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4669866" y="3065011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408417" y="97525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5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528816" y="3268641"/>
            <a:ext cx="922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r>
            <a:r>
              <a:rPr lang="ko-KR" sz="1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0" name="Google Shape;100;p2"/>
          <p:cNvGrpSpPr/>
          <p:nvPr/>
        </p:nvGrpSpPr>
        <p:grpSpPr>
          <a:xfrm>
            <a:off x="842104" y="2920843"/>
            <a:ext cx="1244951" cy="1244951"/>
            <a:chOff x="1874872" y="2368210"/>
            <a:chExt cx="1244951" cy="1244951"/>
          </a:xfrm>
        </p:grpSpPr>
        <p:sp>
          <p:nvSpPr>
            <p:cNvPr id="101" name="Google Shape;101;p2"/>
            <p:cNvSpPr/>
            <p:nvPr/>
          </p:nvSpPr>
          <p:spPr>
            <a:xfrm>
              <a:off x="1955765" y="2455149"/>
              <a:ext cx="1083168" cy="1083168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개요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74872" y="2368210"/>
              <a:ext cx="1244951" cy="1244951"/>
            </a:xfrm>
            <a:prstGeom prst="arc">
              <a:avLst>
                <a:gd name="adj1" fmla="val 16200000"/>
                <a:gd name="adj2" fmla="val 10654105"/>
              </a:avLst>
            </a:prstGeom>
            <a:noFill/>
            <a:ln w="38100" cap="flat" cmpd="sng">
              <a:solidFill>
                <a:srgbClr val="89CC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03" name="Google Shape;103;p2"/>
          <p:cNvGrpSpPr/>
          <p:nvPr/>
        </p:nvGrpSpPr>
        <p:grpSpPr>
          <a:xfrm>
            <a:off x="3046953" y="2931803"/>
            <a:ext cx="1244951" cy="1244951"/>
            <a:chOff x="6480729" y="3909984"/>
            <a:chExt cx="1244951" cy="1244951"/>
          </a:xfrm>
        </p:grpSpPr>
        <p:sp>
          <p:nvSpPr>
            <p:cNvPr id="104" name="Google Shape;104;p2"/>
            <p:cNvSpPr/>
            <p:nvPr/>
          </p:nvSpPr>
          <p:spPr>
            <a:xfrm>
              <a:off x="6561623" y="3991574"/>
              <a:ext cx="1083168" cy="1083168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수집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80729" y="3909984"/>
              <a:ext cx="1244951" cy="1244951"/>
            </a:xfrm>
            <a:prstGeom prst="arc">
              <a:avLst>
                <a:gd name="adj1" fmla="val 16200000"/>
                <a:gd name="adj2" fmla="val 10654105"/>
              </a:avLst>
            </a:prstGeom>
            <a:noFill/>
            <a:ln w="38100" cap="flat" cmpd="sng">
              <a:solidFill>
                <a:srgbClr val="FF99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06" name="Google Shape;106;p2"/>
          <p:cNvSpPr/>
          <p:nvPr/>
        </p:nvSpPr>
        <p:spPr>
          <a:xfrm>
            <a:off x="842104" y="4779697"/>
            <a:ext cx="1445502" cy="45719"/>
          </a:xfrm>
          <a:prstGeom prst="rect">
            <a:avLst/>
          </a:prstGeom>
          <a:solidFill>
            <a:srgbClr val="D8F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842105" y="4779697"/>
            <a:ext cx="824790" cy="45719"/>
          </a:xfrm>
          <a:prstGeom prst="rect">
            <a:avLst/>
          </a:prstGeom>
          <a:solidFill>
            <a:srgbClr val="89CC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772637" y="4303754"/>
            <a:ext cx="15954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개발 환경 및 프로세스</a:t>
            </a: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주제 선정 배경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3075708" y="4776380"/>
            <a:ext cx="1445502" cy="45719"/>
          </a:xfrm>
          <a:prstGeom prst="rect">
            <a:avLst/>
          </a:prstGeom>
          <a:solidFill>
            <a:srgbClr val="F8D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3075709" y="4776380"/>
            <a:ext cx="824790" cy="45719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3046953" y="4305174"/>
            <a:ext cx="13646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DB 환경 구축</a:t>
            </a: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수집 데이터 DB 저장</a:t>
            </a: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003006" y="3209964"/>
            <a:ext cx="92283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75</a:t>
            </a:r>
            <a:r>
              <a:rPr lang="ko-KR" sz="10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%</a:t>
            </a:r>
            <a:endParaRPr sz="1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" name="Google Shape;113;p2"/>
          <p:cNvGrpSpPr/>
          <p:nvPr/>
        </p:nvGrpSpPr>
        <p:grpSpPr>
          <a:xfrm>
            <a:off x="5359937" y="2885574"/>
            <a:ext cx="1244951" cy="1244951"/>
            <a:chOff x="1874872" y="2368210"/>
            <a:chExt cx="1244951" cy="1244951"/>
          </a:xfrm>
        </p:grpSpPr>
        <p:sp>
          <p:nvSpPr>
            <p:cNvPr id="114" name="Google Shape;114;p2"/>
            <p:cNvSpPr/>
            <p:nvPr/>
          </p:nvSpPr>
          <p:spPr>
            <a:xfrm>
              <a:off x="1955765" y="2455149"/>
              <a:ext cx="1083168" cy="1083168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데이터 분석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874872" y="2368210"/>
              <a:ext cx="1244951" cy="1244951"/>
            </a:xfrm>
            <a:prstGeom prst="arc">
              <a:avLst>
                <a:gd name="adj1" fmla="val 16200000"/>
                <a:gd name="adj2" fmla="val 10654105"/>
              </a:avLst>
            </a:prstGeom>
            <a:noFill/>
            <a:ln w="38100" cap="flat" cmpd="sng">
              <a:solidFill>
                <a:srgbClr val="89CC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16" name="Google Shape;116;p2"/>
          <p:cNvGrpSpPr/>
          <p:nvPr/>
        </p:nvGrpSpPr>
        <p:grpSpPr>
          <a:xfrm>
            <a:off x="7521143" y="2873126"/>
            <a:ext cx="1244951" cy="1244951"/>
            <a:chOff x="6480729" y="3909984"/>
            <a:chExt cx="1244951" cy="1244951"/>
          </a:xfrm>
        </p:grpSpPr>
        <p:sp>
          <p:nvSpPr>
            <p:cNvPr id="117" name="Google Shape;117;p2"/>
            <p:cNvSpPr/>
            <p:nvPr/>
          </p:nvSpPr>
          <p:spPr>
            <a:xfrm>
              <a:off x="6561623" y="3991574"/>
              <a:ext cx="1083168" cy="1083168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480729" y="3909984"/>
              <a:ext cx="1244951" cy="1244951"/>
            </a:xfrm>
            <a:prstGeom prst="arc">
              <a:avLst>
                <a:gd name="adj1" fmla="val 16200000"/>
                <a:gd name="adj2" fmla="val 10654105"/>
              </a:avLst>
            </a:prstGeom>
            <a:noFill/>
            <a:ln w="38100" cap="flat" cmpd="sng">
              <a:solidFill>
                <a:srgbClr val="FF99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19" name="Google Shape;119;p2"/>
          <p:cNvSpPr/>
          <p:nvPr/>
        </p:nvSpPr>
        <p:spPr>
          <a:xfrm>
            <a:off x="5359936" y="4778622"/>
            <a:ext cx="1445502" cy="45719"/>
          </a:xfrm>
          <a:prstGeom prst="rect">
            <a:avLst/>
          </a:prstGeom>
          <a:solidFill>
            <a:srgbClr val="D8F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5359937" y="4778622"/>
            <a:ext cx="824790" cy="45719"/>
          </a:xfrm>
          <a:prstGeom prst="rect">
            <a:avLst/>
          </a:prstGeom>
          <a:solidFill>
            <a:srgbClr val="89CC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5290471" y="4268485"/>
            <a:ext cx="92283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시각화</a:t>
            </a:r>
            <a:endParaRPr sz="8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○ 감성 분석</a:t>
            </a:r>
            <a:endParaRPr sz="9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7581812" y="4762864"/>
            <a:ext cx="1445502" cy="45719"/>
          </a:xfrm>
          <a:prstGeom prst="rect">
            <a:avLst/>
          </a:prstGeom>
          <a:solidFill>
            <a:srgbClr val="F8DF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7581813" y="4762864"/>
            <a:ext cx="824790" cy="45719"/>
          </a:xfrm>
          <a:prstGeom prst="rect">
            <a:avLst/>
          </a:prstGeom>
          <a:solidFill>
            <a:srgbClr val="FF99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4" name="Google Shape;124;p2"/>
          <p:cNvGrpSpPr/>
          <p:nvPr/>
        </p:nvGrpSpPr>
        <p:grpSpPr>
          <a:xfrm>
            <a:off x="9881129" y="2841618"/>
            <a:ext cx="1244951" cy="1244951"/>
            <a:chOff x="1874872" y="2368210"/>
            <a:chExt cx="1244951" cy="1244951"/>
          </a:xfrm>
        </p:grpSpPr>
        <p:sp>
          <p:nvSpPr>
            <p:cNvPr id="125" name="Google Shape;125;p2"/>
            <p:cNvSpPr/>
            <p:nvPr/>
          </p:nvSpPr>
          <p:spPr>
            <a:xfrm>
              <a:off x="1955765" y="2455149"/>
              <a:ext cx="1083168" cy="1083168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D8D8D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후기</a:t>
              </a:r>
              <a:endParaRPr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1874872" y="2368210"/>
              <a:ext cx="1244951" cy="1244951"/>
            </a:xfrm>
            <a:prstGeom prst="arc">
              <a:avLst>
                <a:gd name="adj1" fmla="val 16200000"/>
                <a:gd name="adj2" fmla="val 10654105"/>
              </a:avLst>
            </a:prstGeom>
            <a:noFill/>
            <a:ln w="38100" cap="flat" cmpd="sng">
              <a:solidFill>
                <a:srgbClr val="89CCC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27" name="Google Shape;127;p2"/>
          <p:cNvSpPr/>
          <p:nvPr/>
        </p:nvSpPr>
        <p:spPr>
          <a:xfrm>
            <a:off x="9881129" y="4764080"/>
            <a:ext cx="1445502" cy="45719"/>
          </a:xfrm>
          <a:prstGeom prst="rect">
            <a:avLst/>
          </a:prstGeom>
          <a:solidFill>
            <a:srgbClr val="D8F0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9881130" y="4764080"/>
            <a:ext cx="824790" cy="45719"/>
          </a:xfrm>
          <a:prstGeom prst="rect">
            <a:avLst/>
          </a:prstGeom>
          <a:solidFill>
            <a:srgbClr val="89CCC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2"/>
          <p:cNvSpPr txBox="1"/>
          <p:nvPr/>
        </p:nvSpPr>
        <p:spPr>
          <a:xfrm>
            <a:off x="7738799" y="3366507"/>
            <a:ext cx="8451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sz="12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408416" y="97525"/>
            <a:ext cx="52332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3600" b="1" dirty="0" smtClean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2041435" y="6107288"/>
            <a:ext cx="810912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500" dirty="0" smtClean="0">
                <a:latin typeface="Malgun Gothic"/>
                <a:ea typeface="Malgun Gothic"/>
                <a:cs typeface="Malgun Gothic"/>
                <a:sym typeface="Malgun Gothic"/>
              </a:rPr>
              <a:t>서울시 카테고리 별 음식점 이름과 </a:t>
            </a:r>
            <a:r>
              <a:rPr lang="ko-KR" altLang="en-US" sz="1500" dirty="0" err="1" smtClean="0">
                <a:latin typeface="Malgun Gothic"/>
                <a:ea typeface="Malgun Gothic"/>
                <a:cs typeface="Malgun Gothic"/>
                <a:sym typeface="Malgun Gothic"/>
              </a:rPr>
              <a:t>별점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07"/>
          <a:stretch/>
        </p:blipFill>
        <p:spPr>
          <a:xfrm>
            <a:off x="1123360" y="1114133"/>
            <a:ext cx="10326303" cy="489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47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408416" y="97525"/>
            <a:ext cx="52332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2041435" y="6107288"/>
            <a:ext cx="810912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500" noProof="0" dirty="0" smtClean="0">
                <a:latin typeface="Malgun Gothic"/>
                <a:ea typeface="Malgun Gothic"/>
                <a:cs typeface="Malgun Gothic"/>
                <a:sym typeface="Malgun Gothic"/>
              </a:rPr>
              <a:t>서울시 음식점 별 리뷰 평점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8"/>
          <a:stretch/>
        </p:blipFill>
        <p:spPr>
          <a:xfrm>
            <a:off x="884338" y="1070943"/>
            <a:ext cx="10423320" cy="494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72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408416" y="97525"/>
            <a:ext cx="52332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18"/>
          <p:cNvSpPr txBox="1"/>
          <p:nvPr/>
        </p:nvSpPr>
        <p:spPr>
          <a:xfrm>
            <a:off x="2041435" y="6107288"/>
            <a:ext cx="810912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서울시 지역별 음식점 이름과 리뷰 수를 </a:t>
            </a:r>
            <a:r>
              <a:rPr kumimoji="0" lang="ko-KR" altLang="en-US" sz="15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맵으로</a:t>
            </a:r>
            <a:r>
              <a:rPr kumimoji="0" lang="ko-KR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 시각화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9"/>
          <a:stretch/>
        </p:blipFill>
        <p:spPr>
          <a:xfrm>
            <a:off x="1101213" y="1133831"/>
            <a:ext cx="10520516" cy="49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0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8"/>
          <p:cNvSpPr txBox="1"/>
          <p:nvPr/>
        </p:nvSpPr>
        <p:spPr>
          <a:xfrm>
            <a:off x="408416" y="97525"/>
            <a:ext cx="523325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  <a:sym typeface="Malgun Gothic"/>
              </a:rPr>
              <a:t>대시보드</a:t>
            </a:r>
            <a:endParaRPr kumimoji="0" sz="5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/>
          <a:stretch/>
        </p:blipFill>
        <p:spPr>
          <a:xfrm>
            <a:off x="1020715" y="1202046"/>
            <a:ext cx="10150565" cy="4838999"/>
          </a:xfrm>
          <a:prstGeom prst="rect">
            <a:avLst/>
          </a:prstGeom>
        </p:spPr>
      </p:pic>
      <p:sp>
        <p:nvSpPr>
          <p:cNvPr id="8" name="Google Shape;361;p18"/>
          <p:cNvSpPr txBox="1"/>
          <p:nvPr/>
        </p:nvSpPr>
        <p:spPr>
          <a:xfrm>
            <a:off x="2041435" y="6107288"/>
            <a:ext cx="8109126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1500" dirty="0" smtClean="0">
                <a:latin typeface="Malgun Gothic"/>
                <a:ea typeface="Malgun Gothic"/>
                <a:cs typeface="Malgun Gothic"/>
                <a:sym typeface="Malgun Gothic"/>
              </a:rPr>
              <a:t>서울시 </a:t>
            </a:r>
            <a:r>
              <a:rPr lang="ko-KR" altLang="en-US" sz="1500" smtClean="0">
                <a:latin typeface="Malgun Gothic"/>
                <a:ea typeface="Malgun Gothic"/>
                <a:cs typeface="Malgun Gothic"/>
                <a:sym typeface="Malgun Gothic"/>
              </a:rPr>
              <a:t>지역별 카테고리 종류에 따른 맛집 골목 시각화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7248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20"/>
          <p:cNvSpPr txBox="1"/>
          <p:nvPr/>
        </p:nvSpPr>
        <p:spPr>
          <a:xfrm>
            <a:off x="4669866" y="3065011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후기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실제 데이터를 넣는 프로젝트는 처음이라 재밌었다. 실무에서 FK 를 왜 선호하지 않는지, DB 단 설계가 왜 중요한지에 대해서 몸소 체험할 수 있었다.</a:t>
            </a:r>
            <a:endParaRPr/>
          </a:p>
        </p:txBody>
      </p:sp>
      <p:sp>
        <p:nvSpPr>
          <p:cNvPr id="385" name="Google Shape;385;p21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느낀점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6" name="Google Shape;386;p21"/>
          <p:cNvGrpSpPr/>
          <p:nvPr/>
        </p:nvGrpSpPr>
        <p:grpSpPr>
          <a:xfrm>
            <a:off x="2012295" y="1682615"/>
            <a:ext cx="1408653" cy="532457"/>
            <a:chOff x="1207853" y="4673413"/>
            <a:chExt cx="1164176" cy="440047"/>
          </a:xfrm>
        </p:grpSpPr>
        <p:sp>
          <p:nvSpPr>
            <p:cNvPr id="387" name="Google Shape;387;p21"/>
            <p:cNvSpPr/>
            <p:nvPr/>
          </p:nvSpPr>
          <p:spPr>
            <a:xfrm rot="10800000" flipH="1">
              <a:off x="1744640" y="4888838"/>
              <a:ext cx="90601" cy="224622"/>
            </a:xfrm>
            <a:prstGeom prst="triangle">
              <a:avLst>
                <a:gd name="adj" fmla="val 50000"/>
              </a:avLst>
            </a:prstGeom>
            <a:solidFill>
              <a:srgbClr val="89CCC5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1207853" y="4673413"/>
              <a:ext cx="1164176" cy="290676"/>
            </a:xfrm>
            <a:prstGeom prst="roundRect">
              <a:avLst>
                <a:gd name="adj" fmla="val 50000"/>
              </a:avLst>
            </a:prstGeom>
            <a:solidFill>
              <a:srgbClr val="89CCC5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강민규</a:t>
              </a:r>
              <a:endParaRPr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89" name="Google Shape;389;p21"/>
          <p:cNvGrpSpPr/>
          <p:nvPr/>
        </p:nvGrpSpPr>
        <p:grpSpPr>
          <a:xfrm>
            <a:off x="5385584" y="1682615"/>
            <a:ext cx="1408653" cy="532457"/>
            <a:chOff x="1207853" y="4673413"/>
            <a:chExt cx="1164176" cy="440047"/>
          </a:xfrm>
        </p:grpSpPr>
        <p:sp>
          <p:nvSpPr>
            <p:cNvPr id="390" name="Google Shape;390;p21"/>
            <p:cNvSpPr/>
            <p:nvPr/>
          </p:nvSpPr>
          <p:spPr>
            <a:xfrm rot="10800000" flipH="1">
              <a:off x="1744640" y="4888838"/>
              <a:ext cx="90601" cy="224622"/>
            </a:xfrm>
            <a:prstGeom prst="triangle">
              <a:avLst>
                <a:gd name="adj" fmla="val 50000"/>
              </a:avLst>
            </a:prstGeom>
            <a:solidFill>
              <a:srgbClr val="D8F0EC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207853" y="4673413"/>
              <a:ext cx="1164176" cy="290676"/>
            </a:xfrm>
            <a:prstGeom prst="roundRect">
              <a:avLst>
                <a:gd name="adj" fmla="val 50000"/>
              </a:avLst>
            </a:prstGeom>
            <a:solidFill>
              <a:srgbClr val="F6B26B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강아름</a:t>
              </a:r>
              <a:endParaRPr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2" name="Google Shape;392;p21"/>
          <p:cNvGrpSpPr/>
          <p:nvPr/>
        </p:nvGrpSpPr>
        <p:grpSpPr>
          <a:xfrm>
            <a:off x="8810631" y="1682615"/>
            <a:ext cx="1408653" cy="532457"/>
            <a:chOff x="1207853" y="4673413"/>
            <a:chExt cx="1164176" cy="440047"/>
          </a:xfrm>
        </p:grpSpPr>
        <p:sp>
          <p:nvSpPr>
            <p:cNvPr id="393" name="Google Shape;393;p21"/>
            <p:cNvSpPr/>
            <p:nvPr/>
          </p:nvSpPr>
          <p:spPr>
            <a:xfrm rot="10800000" flipH="1">
              <a:off x="1744640" y="4888838"/>
              <a:ext cx="90601" cy="224622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1207853" y="4673413"/>
              <a:ext cx="1164176" cy="290676"/>
            </a:xfrm>
            <a:prstGeom prst="roundRect">
              <a:avLst>
                <a:gd name="adj" fmla="val 50000"/>
              </a:avLst>
            </a:prstGeom>
            <a:solidFill>
              <a:srgbClr val="FF9999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b="1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남혜미</a:t>
              </a:r>
              <a:endParaRPr sz="1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95" name="Google Shape;395;p21"/>
          <p:cNvSpPr/>
          <p:nvPr/>
        </p:nvSpPr>
        <p:spPr>
          <a:xfrm>
            <a:off x="4972917" y="2210473"/>
            <a:ext cx="2285403" cy="3544124"/>
          </a:xfrm>
          <a:prstGeom prst="roundRect">
            <a:avLst>
              <a:gd name="adj" fmla="val 16667"/>
            </a:avLst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8360121" y="2166777"/>
            <a:ext cx="2285403" cy="3544124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1585713" y="2210473"/>
            <a:ext cx="2285403" cy="3544124"/>
          </a:xfrm>
          <a:prstGeom prst="roundRect">
            <a:avLst>
              <a:gd name="adj" fmla="val 16667"/>
            </a:avLst>
          </a:prstGeom>
          <a:solidFill>
            <a:srgbClr val="89CC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초반에는 의욕이 넘쳐 이것저것 시도해보고 싶었으나 시간적 제약으로 인해 다 하지 못해서 아쉬웠다. 하지만 AWS, 태블로 등 다뤄본 적 없던 툴들에 대한 새로운 경험을 해봤다는 점에서 충분히 의미있는 경험이었다.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1"/>
          <p:cNvSpPr txBox="1"/>
          <p:nvPr/>
        </p:nvSpPr>
        <p:spPr>
          <a:xfrm>
            <a:off x="8411425" y="2436525"/>
            <a:ext cx="22341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아무래도 저희가 주제를 정할 때,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 마이닝과 감성분석에 중점을 두다보니 시각화와 대시보드 부분에 결과가 미흡한 점이 아쉬웠다.  또한, 시간의 촉박하다보니 spark나  hadoop등 다양한 프레임 워크를 적용하지 못한게 아쉬웠다.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그래도, 상점과 리뷰 데이터를 수집 하기 위해서, 이를 분석하기 위해서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그동안, 몰랐던 내용들을 공부하고 적용해 볼 수 있어서 좋았다.</a:t>
            </a:r>
            <a:endParaRPr sz="10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1"/>
          <p:cNvSpPr txBox="1"/>
          <p:nvPr/>
        </p:nvSpPr>
        <p:spPr>
          <a:xfrm>
            <a:off x="5146850" y="2392950"/>
            <a:ext cx="1944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DB에 실제 데이터를 넣는 프로젝트는 처음이라 재밌었다. 실무에서 FK 를 왜 선호하지 않는지, DB 단 설계가 왜 중요한지에 대해서 몸소 체험할 수 있었다. 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2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5" name="Google Shape;405;p22"/>
          <p:cNvSpPr txBox="1"/>
          <p:nvPr/>
        </p:nvSpPr>
        <p:spPr>
          <a:xfrm>
            <a:off x="4669866" y="3065011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08417" y="97525"/>
            <a:ext cx="70903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개발환경 및 프로세스</a:t>
            </a:r>
            <a:endParaRPr sz="5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3"/>
          <p:cNvSpPr/>
          <p:nvPr/>
        </p:nvSpPr>
        <p:spPr>
          <a:xfrm>
            <a:off x="1523413" y="3742042"/>
            <a:ext cx="9312862" cy="122841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2137452" y="360546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9" name="Google Shape;139;p3"/>
          <p:cNvCxnSpPr>
            <a:endCxn id="138" idx="0"/>
          </p:cNvCxnSpPr>
          <p:nvPr/>
        </p:nvCxnSpPr>
        <p:spPr>
          <a:xfrm flipH="1">
            <a:off x="2174711" y="3015062"/>
            <a:ext cx="4200" cy="590400"/>
          </a:xfrm>
          <a:prstGeom prst="straightConnector1">
            <a:avLst/>
          </a:prstGeom>
          <a:noFill/>
          <a:ln w="19050" cap="flat" cmpd="sng">
            <a:solidFill>
              <a:srgbClr val="FF999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0" name="Google Shape;140;p3"/>
          <p:cNvSpPr/>
          <p:nvPr/>
        </p:nvSpPr>
        <p:spPr>
          <a:xfrm>
            <a:off x="4004352" y="360546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1" name="Google Shape;141;p3"/>
          <p:cNvCxnSpPr/>
          <p:nvPr/>
        </p:nvCxnSpPr>
        <p:spPr>
          <a:xfrm flipH="1">
            <a:off x="4037513" y="4001463"/>
            <a:ext cx="4098" cy="590540"/>
          </a:xfrm>
          <a:prstGeom prst="straightConnector1">
            <a:avLst/>
          </a:prstGeom>
          <a:noFill/>
          <a:ln w="19050" cap="flat" cmpd="sng">
            <a:solidFill>
              <a:srgbClr val="FF999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3"/>
          <p:cNvSpPr/>
          <p:nvPr/>
        </p:nvSpPr>
        <p:spPr>
          <a:xfrm>
            <a:off x="6049652" y="360546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3" name="Google Shape;143;p3"/>
          <p:cNvCxnSpPr>
            <a:endCxn id="142" idx="0"/>
          </p:cNvCxnSpPr>
          <p:nvPr/>
        </p:nvCxnSpPr>
        <p:spPr>
          <a:xfrm flipH="1">
            <a:off x="6086911" y="3015062"/>
            <a:ext cx="4200" cy="590400"/>
          </a:xfrm>
          <a:prstGeom prst="straightConnector1">
            <a:avLst/>
          </a:prstGeom>
          <a:noFill/>
          <a:ln w="19050" cap="flat" cmpd="sng">
            <a:solidFill>
              <a:srgbClr val="FF9999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3"/>
          <p:cNvSpPr/>
          <p:nvPr/>
        </p:nvSpPr>
        <p:spPr>
          <a:xfrm>
            <a:off x="7916552" y="360546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" name="Google Shape;145;p3"/>
          <p:cNvCxnSpPr/>
          <p:nvPr/>
        </p:nvCxnSpPr>
        <p:spPr>
          <a:xfrm flipH="1">
            <a:off x="7949713" y="4001463"/>
            <a:ext cx="4098" cy="590540"/>
          </a:xfrm>
          <a:prstGeom prst="straightConnector1">
            <a:avLst/>
          </a:prstGeom>
          <a:noFill/>
          <a:ln w="19050" cap="flat" cmpd="sng">
            <a:solidFill>
              <a:srgbClr val="89CCC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3"/>
          <p:cNvSpPr/>
          <p:nvPr/>
        </p:nvSpPr>
        <p:spPr>
          <a:xfrm>
            <a:off x="9961852" y="3605462"/>
            <a:ext cx="74519" cy="396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7" name="Google Shape;147;p3"/>
          <p:cNvCxnSpPr>
            <a:endCxn id="146" idx="0"/>
          </p:cNvCxnSpPr>
          <p:nvPr/>
        </p:nvCxnSpPr>
        <p:spPr>
          <a:xfrm flipH="1">
            <a:off x="9999112" y="3015062"/>
            <a:ext cx="4200" cy="590400"/>
          </a:xfrm>
          <a:prstGeom prst="straightConnector1">
            <a:avLst/>
          </a:prstGeom>
          <a:noFill/>
          <a:ln w="19050" cap="flat" cmpd="sng">
            <a:solidFill>
              <a:srgbClr val="89CCC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3"/>
          <p:cNvSpPr/>
          <p:nvPr/>
        </p:nvSpPr>
        <p:spPr>
          <a:xfrm>
            <a:off x="6014031" y="2640595"/>
            <a:ext cx="145762" cy="245159"/>
          </a:xfrm>
          <a:custGeom>
            <a:avLst/>
            <a:gdLst/>
            <a:ahLst/>
            <a:cxnLst/>
            <a:rect l="l" t="t" r="r" b="b"/>
            <a:pathLst>
              <a:path w="1926" h="4045" extrusionOk="0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3"/>
          <p:cNvSpPr/>
          <p:nvPr/>
        </p:nvSpPr>
        <p:spPr>
          <a:xfrm>
            <a:off x="1074622" y="1711752"/>
            <a:ext cx="2327219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14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4932389" y="1702007"/>
            <a:ext cx="2327219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처리</a:t>
            </a:r>
            <a:endParaRPr sz="14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8835501" y="1729596"/>
            <a:ext cx="2327219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시각화</a:t>
            </a:r>
            <a:endParaRPr sz="14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2922252" y="4591677"/>
            <a:ext cx="2327219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저장</a:t>
            </a:r>
            <a:endParaRPr sz="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6827461" y="4616528"/>
            <a:ext cx="2327219" cy="37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</a:t>
            </a:r>
            <a:endParaRPr sz="1400" b="1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2883981" y="3677462"/>
            <a:ext cx="36000" cy="252000"/>
          </a:xfrm>
          <a:prstGeom prst="roundRect">
            <a:avLst>
              <a:gd name="adj" fmla="val 50000"/>
            </a:avLst>
          </a:prstGeom>
          <a:solidFill>
            <a:srgbClr val="FF9999"/>
          </a:solidFill>
          <a:ln w="19050" cap="flat" cmpd="sng">
            <a:solidFill>
              <a:srgbClr val="FF99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7002361" y="3677462"/>
            <a:ext cx="36000" cy="252000"/>
          </a:xfrm>
          <a:prstGeom prst="roundRect">
            <a:avLst>
              <a:gd name="adj" fmla="val 50000"/>
            </a:avLst>
          </a:prstGeom>
          <a:solidFill>
            <a:srgbClr val="89CCC5"/>
          </a:solidFill>
          <a:ln w="1905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1490" y="2127894"/>
            <a:ext cx="764274" cy="76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7871" y="5037353"/>
            <a:ext cx="878040" cy="5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6718" y="4798101"/>
            <a:ext cx="1363814" cy="90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59587" y="5834425"/>
            <a:ext cx="718775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736335" y="5911756"/>
            <a:ext cx="600071" cy="60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439583" y="5877329"/>
            <a:ext cx="546052" cy="63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80061" y="2282610"/>
            <a:ext cx="2238098" cy="50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23387" y="2049213"/>
            <a:ext cx="1363814" cy="90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9559" y="2161068"/>
            <a:ext cx="764274" cy="76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071" y="5113783"/>
            <a:ext cx="764274" cy="76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4"/>
          <p:cNvSpPr txBox="1"/>
          <p:nvPr/>
        </p:nvSpPr>
        <p:spPr>
          <a:xfrm>
            <a:off x="408417" y="97525"/>
            <a:ext cx="35006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 선정 배경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4"/>
          <p:cNvSpPr/>
          <p:nvPr/>
        </p:nvSpPr>
        <p:spPr>
          <a:xfrm flipH="1">
            <a:off x="4123980" y="1731498"/>
            <a:ext cx="2748051" cy="1802168"/>
          </a:xfrm>
          <a:custGeom>
            <a:avLst/>
            <a:gdLst/>
            <a:ahLst/>
            <a:cxnLst/>
            <a:rect l="l" t="t" r="r" b="b"/>
            <a:pathLst>
              <a:path w="2748051" h="1802168" extrusionOk="0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rgbClr val="FF9999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4"/>
          <p:cNvSpPr/>
          <p:nvPr/>
        </p:nvSpPr>
        <p:spPr>
          <a:xfrm>
            <a:off x="5380286" y="2406631"/>
            <a:ext cx="2748051" cy="1802168"/>
          </a:xfrm>
          <a:custGeom>
            <a:avLst/>
            <a:gdLst/>
            <a:ahLst/>
            <a:cxnLst/>
            <a:rect l="l" t="t" r="r" b="b"/>
            <a:pathLst>
              <a:path w="2748051" h="1802168" extrusionOk="0">
                <a:moveTo>
                  <a:pt x="480361" y="1123671"/>
                </a:moveTo>
                <a:lnTo>
                  <a:pt x="0" y="1123671"/>
                </a:lnTo>
                <a:lnTo>
                  <a:pt x="31287" y="1231489"/>
                </a:lnTo>
                <a:cubicBezTo>
                  <a:pt x="152311" y="1538404"/>
                  <a:pt x="436955" y="1762907"/>
                  <a:pt x="777738" y="1797516"/>
                </a:cubicBezTo>
                <a:lnTo>
                  <a:pt x="865107" y="1801928"/>
                </a:lnTo>
                <a:lnTo>
                  <a:pt x="865107" y="1802167"/>
                </a:lnTo>
                <a:lnTo>
                  <a:pt x="869850" y="1802167"/>
                </a:lnTo>
                <a:lnTo>
                  <a:pt x="869869" y="1802168"/>
                </a:lnTo>
                <a:lnTo>
                  <a:pt x="869869" y="1802167"/>
                </a:lnTo>
                <a:lnTo>
                  <a:pt x="2523288" y="1802167"/>
                </a:lnTo>
                <a:lnTo>
                  <a:pt x="2748051" y="1577404"/>
                </a:lnTo>
                <a:lnTo>
                  <a:pt x="2523288" y="1352641"/>
                </a:lnTo>
                <a:lnTo>
                  <a:pt x="869869" y="1352641"/>
                </a:lnTo>
                <a:lnTo>
                  <a:pt x="869869" y="1351625"/>
                </a:lnTo>
                <a:cubicBezTo>
                  <a:pt x="714352" y="1351625"/>
                  <a:pt x="577239" y="1272830"/>
                  <a:pt x="496273" y="1152985"/>
                </a:cubicBezTo>
                <a:close/>
                <a:moveTo>
                  <a:pt x="869869" y="0"/>
                </a:moveTo>
                <a:lnTo>
                  <a:pt x="869850" y="1"/>
                </a:lnTo>
                <a:lnTo>
                  <a:pt x="865107" y="1"/>
                </a:lnTo>
                <a:lnTo>
                  <a:pt x="865107" y="241"/>
                </a:lnTo>
                <a:lnTo>
                  <a:pt x="777738" y="4652"/>
                </a:lnTo>
                <a:cubicBezTo>
                  <a:pt x="436955" y="39261"/>
                  <a:pt x="152311" y="263765"/>
                  <a:pt x="31287" y="570680"/>
                </a:cubicBezTo>
                <a:lnTo>
                  <a:pt x="1263" y="674145"/>
                </a:lnTo>
                <a:lnTo>
                  <a:pt x="482723" y="674145"/>
                </a:lnTo>
                <a:lnTo>
                  <a:pt x="496273" y="649181"/>
                </a:lnTo>
                <a:cubicBezTo>
                  <a:pt x="577239" y="529336"/>
                  <a:pt x="714352" y="450541"/>
                  <a:pt x="869869" y="450541"/>
                </a:cubicBezTo>
                <a:lnTo>
                  <a:pt x="869869" y="449527"/>
                </a:lnTo>
                <a:lnTo>
                  <a:pt x="2523288" y="449527"/>
                </a:lnTo>
                <a:lnTo>
                  <a:pt x="2748051" y="224764"/>
                </a:lnTo>
                <a:lnTo>
                  <a:pt x="2523288" y="1"/>
                </a:lnTo>
                <a:lnTo>
                  <a:pt x="869869" y="1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635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4"/>
          <p:cNvSpPr/>
          <p:nvPr/>
        </p:nvSpPr>
        <p:spPr>
          <a:xfrm>
            <a:off x="975423" y="3126681"/>
            <a:ext cx="3072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누구나 흥미를 가질만한 주제여야 함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8204626" y="3690963"/>
            <a:ext cx="2622734" cy="61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 및 대시보드 작성에 </a:t>
            </a:r>
            <a:endParaRPr sz="12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용이해야 함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888702" y="1648603"/>
            <a:ext cx="30203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수집/처리 위주의 프로젝트이기 때문에 데이터의 양이 많아야 함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8204626" y="2421990"/>
            <a:ext cx="2622734" cy="3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수집이 용이해야 함</a:t>
            </a:r>
            <a:endParaRPr sz="9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4376962" y="1731498"/>
            <a:ext cx="72327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대용량</a:t>
            </a:r>
            <a:endParaRPr sz="1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4384598" y="3080515"/>
            <a:ext cx="543739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흥미</a:t>
            </a:r>
            <a:endParaRPr sz="1400" b="1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4"/>
          <p:cNvSpPr/>
          <p:nvPr/>
        </p:nvSpPr>
        <p:spPr>
          <a:xfrm>
            <a:off x="7213441" y="2406631"/>
            <a:ext cx="72327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접근성</a:t>
            </a:r>
            <a:endParaRPr sz="14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4"/>
          <p:cNvSpPr/>
          <p:nvPr/>
        </p:nvSpPr>
        <p:spPr>
          <a:xfrm>
            <a:off x="7208321" y="3795905"/>
            <a:ext cx="723275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endParaRPr sz="1400" b="1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4"/>
          <p:cNvSpPr/>
          <p:nvPr/>
        </p:nvSpPr>
        <p:spPr>
          <a:xfrm>
            <a:off x="3909085" y="5211345"/>
            <a:ext cx="4401800" cy="778836"/>
          </a:xfrm>
          <a:prstGeom prst="roundRect">
            <a:avLst>
              <a:gd name="adj" fmla="val 16667"/>
            </a:avLst>
          </a:prstGeom>
          <a:solidFill>
            <a:srgbClr val="D8F0EC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 리뷰 데이터 분석</a:t>
            </a:r>
            <a:endParaRPr sz="3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4"/>
          <p:cNvSpPr/>
          <p:nvPr/>
        </p:nvSpPr>
        <p:spPr>
          <a:xfrm>
            <a:off x="5745191" y="4503072"/>
            <a:ext cx="701616" cy="62110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8F0EC"/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4669866" y="3065011"/>
            <a:ext cx="265683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수집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408416" y="97525"/>
            <a:ext cx="43073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 환경 구축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8" name="Google Shape;198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585" y="2112696"/>
            <a:ext cx="5880325" cy="351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50581" y="1447119"/>
            <a:ext cx="5691495" cy="242477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"/>
          <p:cNvSpPr txBox="1"/>
          <p:nvPr/>
        </p:nvSpPr>
        <p:spPr>
          <a:xfrm>
            <a:off x="3560883" y="5797176"/>
            <a:ext cx="5070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AWS 내에 Mysql을 설치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데이터 DB 저장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7" descr="https://lh3.googleusercontent.com/hntp3HXTGIMJmJboW3Ju8exNmQCe2FTMuFRQN28l65zdcQkQuWDqRGrkMYjzPk8VaHqOfEmRLw0Z_h9jX7mMCgVlcub1bEyvhwGHoMdxp_Zz_HFFrrfeWHkMZNsd7Er5wjJ9nu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6753" y="1160149"/>
            <a:ext cx="4488935" cy="4105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7" descr="https://lh3.googleusercontent.com/BYWW67AT9m4n0Y-IV1l3TtNB8CeaAxAtXgMVYaC0gz-LqSJEz-82pATpqdMiKiCxvZxIGQAwU49GPfc3643pX0MSwdDLNX6X6ODnsTDcEsdcWZaXYYRPraNUH1ZOA8n7mz1Tyvc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579" y="1160149"/>
            <a:ext cx="6658305" cy="439953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/>
          <p:nvPr/>
        </p:nvSpPr>
        <p:spPr>
          <a:xfrm>
            <a:off x="8510764" y="1239966"/>
            <a:ext cx="107145" cy="13892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7"/>
          <p:cNvSpPr/>
          <p:nvPr/>
        </p:nvSpPr>
        <p:spPr>
          <a:xfrm>
            <a:off x="7942195" y="1400752"/>
            <a:ext cx="3361764" cy="276603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7"/>
          <p:cNvSpPr/>
          <p:nvPr/>
        </p:nvSpPr>
        <p:spPr>
          <a:xfrm>
            <a:off x="8582430" y="1698083"/>
            <a:ext cx="434523" cy="11817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8382734" y="1695966"/>
            <a:ext cx="152297" cy="118177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1938069" y="5817143"/>
            <a:ext cx="8816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카카오맵에서 서울시 25개 구의 맛집을 검색 후 별점, 리뷰, 가게 정보 등을 수집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610950" y="3038500"/>
            <a:ext cx="270000" cy="10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7"/>
          <p:cNvSpPr/>
          <p:nvPr/>
        </p:nvSpPr>
        <p:spPr>
          <a:xfrm>
            <a:off x="530025" y="3305613"/>
            <a:ext cx="829800" cy="10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7"/>
          <p:cNvSpPr/>
          <p:nvPr/>
        </p:nvSpPr>
        <p:spPr>
          <a:xfrm>
            <a:off x="880950" y="3038500"/>
            <a:ext cx="300000" cy="10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7"/>
          <p:cNvSpPr/>
          <p:nvPr/>
        </p:nvSpPr>
        <p:spPr>
          <a:xfrm>
            <a:off x="530025" y="3414225"/>
            <a:ext cx="589200" cy="1086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데이터 DB 저장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416" y="1080021"/>
            <a:ext cx="1964304" cy="1957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016" y="3716193"/>
            <a:ext cx="4456042" cy="25336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8"/>
          <p:cNvSpPr txBox="1"/>
          <p:nvPr/>
        </p:nvSpPr>
        <p:spPr>
          <a:xfrm>
            <a:off x="637016" y="3346861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STORE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9" name="Google Shape;229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53652" y="1296550"/>
            <a:ext cx="6407300" cy="34505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 txBox="1"/>
          <p:nvPr/>
        </p:nvSpPr>
        <p:spPr>
          <a:xfrm>
            <a:off x="5353652" y="959135"/>
            <a:ext cx="1436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149270" y="2009868"/>
            <a:ext cx="454277" cy="15613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8"/>
          <p:cNvSpPr/>
          <p:nvPr/>
        </p:nvSpPr>
        <p:spPr>
          <a:xfrm>
            <a:off x="1156633" y="2178739"/>
            <a:ext cx="375435" cy="15613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3" name="Google Shape;233;p8"/>
          <p:cNvCxnSpPr>
            <a:stCxn id="231" idx="3"/>
          </p:cNvCxnSpPr>
          <p:nvPr/>
        </p:nvCxnSpPr>
        <p:spPr>
          <a:xfrm rot="10800000" flipH="1">
            <a:off x="1603547" y="2085235"/>
            <a:ext cx="3750000" cy="270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8"/>
          <p:cNvCxnSpPr>
            <a:stCxn id="232" idx="3"/>
            <a:endCxn id="227" idx="0"/>
          </p:cNvCxnSpPr>
          <p:nvPr/>
        </p:nvCxnSpPr>
        <p:spPr>
          <a:xfrm>
            <a:off x="1532068" y="2256807"/>
            <a:ext cx="1332900" cy="1459500"/>
          </a:xfrm>
          <a:prstGeom prst="bentConnector2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5" name="Google Shape;235;p8"/>
          <p:cNvSpPr txBox="1"/>
          <p:nvPr/>
        </p:nvSpPr>
        <p:spPr>
          <a:xfrm>
            <a:off x="5353652" y="5084563"/>
            <a:ext cx="5070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 정보와 가게 정보를 각각의 테이블에 저장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CCC5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/>
          <p:nvPr/>
        </p:nvSpPr>
        <p:spPr>
          <a:xfrm>
            <a:off x="408417" y="259080"/>
            <a:ext cx="428400" cy="426720"/>
          </a:xfrm>
          <a:prstGeom prst="ellipse">
            <a:avLst/>
          </a:prstGeom>
          <a:solidFill>
            <a:srgbClr val="89CCC5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85750" y="876300"/>
            <a:ext cx="11620499" cy="567690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12700" cap="flat" cmpd="sng">
            <a:solidFill>
              <a:srgbClr val="89CCC5"/>
            </a:solidFill>
            <a:prstDash val="solid"/>
            <a:miter lim="800000"/>
            <a:headEnd type="none" w="sm" len="sm"/>
            <a:tailEnd type="none" w="sm" len="sm"/>
          </a:ln>
          <a:effectLst>
            <a:outerShdw dist="76200" dir="8100000" algn="tr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크</a:t>
            </a:r>
            <a:endParaRPr sz="18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408416" y="97525"/>
            <a:ext cx="52332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 데이터 DB 저장</a:t>
            </a:r>
            <a:endParaRPr sz="54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65061" y="1245632"/>
            <a:ext cx="3373460" cy="336101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/>
          <p:nvPr/>
        </p:nvSpPr>
        <p:spPr>
          <a:xfrm>
            <a:off x="7805757" y="876300"/>
            <a:ext cx="1436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PLACE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4649" y="3406804"/>
            <a:ext cx="3888157" cy="291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5">
            <a:alphaModFix/>
          </a:blip>
          <a:srcRect b="19664"/>
          <a:stretch/>
        </p:blipFill>
        <p:spPr>
          <a:xfrm>
            <a:off x="4642110" y="3406804"/>
            <a:ext cx="2464779" cy="291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616" y="1072692"/>
            <a:ext cx="1964304" cy="195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/>
          <p:nvPr/>
        </p:nvSpPr>
        <p:spPr>
          <a:xfrm>
            <a:off x="1222671" y="1855995"/>
            <a:ext cx="413100" cy="15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9" name="Google Shape;249;p9"/>
          <p:cNvCxnSpPr>
            <a:stCxn id="248" idx="3"/>
          </p:cNvCxnSpPr>
          <p:nvPr/>
        </p:nvCxnSpPr>
        <p:spPr>
          <a:xfrm>
            <a:off x="1635771" y="1933995"/>
            <a:ext cx="6248400" cy="0"/>
          </a:xfrm>
          <a:prstGeom prst="straightConnector1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0" name="Google Shape;250;p9"/>
          <p:cNvSpPr txBox="1"/>
          <p:nvPr/>
        </p:nvSpPr>
        <p:spPr>
          <a:xfrm>
            <a:off x="635345" y="3005429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geopy 코드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9"/>
          <p:cNvSpPr txBox="1"/>
          <p:nvPr/>
        </p:nvSpPr>
        <p:spPr>
          <a:xfrm>
            <a:off x="4582806" y="3005429"/>
            <a:ext cx="143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출력 결과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6516259" y="4977998"/>
            <a:ext cx="50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Geopy 패키지를 사용해 위/경도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정보를 받아온 뒤 PLACE 테이블에 저장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와이드스크린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Malgun Gothic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 혜미</cp:lastModifiedBy>
  <cp:revision>1</cp:revision>
  <dcterms:created xsi:type="dcterms:W3CDTF">2021-08-18T06:34:41Z</dcterms:created>
  <dcterms:modified xsi:type="dcterms:W3CDTF">2021-08-20T08:01:21Z</dcterms:modified>
</cp:coreProperties>
</file>